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8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0494D-9D51-4AE7-A7AA-540BA2A13D42}" v="342" dt="2026-02-10T05:28:18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62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custSel addSld delSld modSld">
      <pc:chgData name="Fares Makki" userId="d0c14dd2-ce13-49c4-820b-c6a5e60d5a8d" providerId="ADAL" clId="{190E5BF9-DA56-4E89-A802-847FC911DCEB}" dt="2026-02-10T05:28:50.549" v="122" actId="1076"/>
      <pc:docMkLst>
        <pc:docMk/>
      </pc:docMkLst>
      <pc:sldChg chg="addSp modSp mod">
        <pc:chgData name="Fares Makki" userId="d0c14dd2-ce13-49c4-820b-c6a5e60d5a8d" providerId="ADAL" clId="{190E5BF9-DA56-4E89-A802-847FC911DCEB}" dt="2026-02-10T05:19:33.595" v="15" actId="1076"/>
        <pc:sldMkLst>
          <pc:docMk/>
          <pc:sldMk cId="4016176446" sldId="266"/>
        </pc:sldMkLst>
        <pc:spChg chg="mod">
          <ac:chgData name="Fares Makki" userId="d0c14dd2-ce13-49c4-820b-c6a5e60d5a8d" providerId="ADAL" clId="{190E5BF9-DA56-4E89-A802-847FC911DCEB}" dt="2026-02-10T05:18:12.610" v="1" actId="1076"/>
          <ac:spMkLst>
            <pc:docMk/>
            <pc:sldMk cId="4016176446" sldId="266"/>
            <ac:spMk id="3" creationId="{0E9E1862-E751-A362-0A6A-5C09D2CD7B0B}"/>
          </ac:spMkLst>
        </pc:spChg>
        <pc:picChg chg="add mod modCrop">
          <ac:chgData name="Fares Makki" userId="d0c14dd2-ce13-49c4-820b-c6a5e60d5a8d" providerId="ADAL" clId="{190E5BF9-DA56-4E89-A802-847FC911DCEB}" dt="2026-02-10T05:19:33.595" v="15" actId="1076"/>
          <ac:picMkLst>
            <pc:docMk/>
            <pc:sldMk cId="4016176446" sldId="266"/>
            <ac:picMk id="5" creationId="{334537DE-158E-0E34-1744-580E00A8E633}"/>
          </ac:picMkLst>
        </pc:picChg>
      </pc:sldChg>
      <pc:sldChg chg="addSp modSp mod">
        <pc:chgData name="Fares Makki" userId="d0c14dd2-ce13-49c4-820b-c6a5e60d5a8d" providerId="ADAL" clId="{190E5BF9-DA56-4E89-A802-847FC911DCEB}" dt="2026-02-10T05:20:33" v="24" actId="1076"/>
        <pc:sldMkLst>
          <pc:docMk/>
          <pc:sldMk cId="3833422986" sldId="267"/>
        </pc:sldMkLst>
        <pc:spChg chg="mod">
          <ac:chgData name="Fares Makki" userId="d0c14dd2-ce13-49c4-820b-c6a5e60d5a8d" providerId="ADAL" clId="{190E5BF9-DA56-4E89-A802-847FC911DCEB}" dt="2026-02-10T05:18:53.351" v="6" actId="1076"/>
          <ac:spMkLst>
            <pc:docMk/>
            <pc:sldMk cId="3833422986" sldId="267"/>
            <ac:spMk id="3" creationId="{AFAF7DCD-2297-3A38-026D-3B8D9C47B530}"/>
          </ac:spMkLst>
        </pc:spChg>
        <pc:picChg chg="add mod modCrop">
          <ac:chgData name="Fares Makki" userId="d0c14dd2-ce13-49c4-820b-c6a5e60d5a8d" providerId="ADAL" clId="{190E5BF9-DA56-4E89-A802-847FC911DCEB}" dt="2026-02-10T05:20:33" v="24" actId="1076"/>
          <ac:picMkLst>
            <pc:docMk/>
            <pc:sldMk cId="3833422986" sldId="267"/>
            <ac:picMk id="4" creationId="{CE6F79A4-BCC3-509E-4754-914B0D4CDEAE}"/>
          </ac:picMkLst>
        </pc:picChg>
      </pc:sldChg>
      <pc:sldChg chg="addSp modSp mod">
        <pc:chgData name="Fares Makki" userId="d0c14dd2-ce13-49c4-820b-c6a5e60d5a8d" providerId="ADAL" clId="{190E5BF9-DA56-4E89-A802-847FC911DCEB}" dt="2026-02-10T05:22:03.430" v="40" actId="1076"/>
        <pc:sldMkLst>
          <pc:docMk/>
          <pc:sldMk cId="365705341" sldId="268"/>
        </pc:sldMkLst>
        <pc:picChg chg="add mod">
          <ac:chgData name="Fares Makki" userId="d0c14dd2-ce13-49c4-820b-c6a5e60d5a8d" providerId="ADAL" clId="{190E5BF9-DA56-4E89-A802-847FC911DCEB}" dt="2026-02-10T05:22:03.430" v="40" actId="1076"/>
          <ac:picMkLst>
            <pc:docMk/>
            <pc:sldMk cId="365705341" sldId="268"/>
            <ac:picMk id="4" creationId="{9F467B58-1127-DF1C-EEC6-901DAB7A83DB}"/>
          </ac:picMkLst>
        </pc:picChg>
      </pc:sldChg>
      <pc:sldChg chg="modSp mod">
        <pc:chgData name="Fares Makki" userId="d0c14dd2-ce13-49c4-820b-c6a5e60d5a8d" providerId="ADAL" clId="{190E5BF9-DA56-4E89-A802-847FC911DCEB}" dt="2026-02-10T05:25:26.835" v="75" actId="5793"/>
        <pc:sldMkLst>
          <pc:docMk/>
          <pc:sldMk cId="885798521" sldId="269"/>
        </pc:sldMkLst>
        <pc:spChg chg="mod">
          <ac:chgData name="Fares Makki" userId="d0c14dd2-ce13-49c4-820b-c6a5e60d5a8d" providerId="ADAL" clId="{190E5BF9-DA56-4E89-A802-847FC911DCEB}" dt="2026-02-10T05:25:26.835" v="75" actId="5793"/>
          <ac:spMkLst>
            <pc:docMk/>
            <pc:sldMk cId="885798521" sldId="269"/>
            <ac:spMk id="3" creationId="{861AC65F-24C7-D577-1BE5-67FDC89D702E}"/>
          </ac:spMkLst>
        </pc:spChg>
      </pc:sldChg>
      <pc:sldChg chg="modSp mod">
        <pc:chgData name="Fares Makki" userId="d0c14dd2-ce13-49c4-820b-c6a5e60d5a8d" providerId="ADAL" clId="{190E5BF9-DA56-4E89-A802-847FC911DCEB}" dt="2026-02-10T05:25:18.494" v="70" actId="20577"/>
        <pc:sldMkLst>
          <pc:docMk/>
          <pc:sldMk cId="484640783" sldId="270"/>
        </pc:sldMkLst>
        <pc:spChg chg="mod">
          <ac:chgData name="Fares Makki" userId="d0c14dd2-ce13-49c4-820b-c6a5e60d5a8d" providerId="ADAL" clId="{190E5BF9-DA56-4E89-A802-847FC911DCEB}" dt="2026-02-10T05:25:18.494" v="70" actId="20577"/>
          <ac:spMkLst>
            <pc:docMk/>
            <pc:sldMk cId="484640783" sldId="270"/>
            <ac:spMk id="3" creationId="{79EDAD7F-9A2B-98B8-28E9-CFE7B7F93156}"/>
          </ac:spMkLst>
        </pc:spChg>
      </pc:sldChg>
      <pc:sldChg chg="addSp delSp modSp mod">
        <pc:chgData name="Fares Makki" userId="d0c14dd2-ce13-49c4-820b-c6a5e60d5a8d" providerId="ADAL" clId="{190E5BF9-DA56-4E89-A802-847FC911DCEB}" dt="2026-02-10T05:28:07.632" v="111" actId="1076"/>
        <pc:sldMkLst>
          <pc:docMk/>
          <pc:sldMk cId="3324800952" sldId="273"/>
        </pc:sldMkLst>
        <pc:spChg chg="mod">
          <ac:chgData name="Fares Makki" userId="d0c14dd2-ce13-49c4-820b-c6a5e60d5a8d" providerId="ADAL" clId="{190E5BF9-DA56-4E89-A802-847FC911DCEB}" dt="2026-02-10T05:28:07.632" v="111" actId="1076"/>
          <ac:spMkLst>
            <pc:docMk/>
            <pc:sldMk cId="3324800952" sldId="273"/>
            <ac:spMk id="7" creationId="{36162669-011A-B9F7-B837-2DA85DBA1B20}"/>
          </ac:spMkLst>
        </pc:spChg>
        <pc:spChg chg="del">
          <ac:chgData name="Fares Makki" userId="d0c14dd2-ce13-49c4-820b-c6a5e60d5a8d" providerId="ADAL" clId="{190E5BF9-DA56-4E89-A802-847FC911DCEB}" dt="2026-02-10T05:25:44.181" v="76"/>
          <ac:spMkLst>
            <pc:docMk/>
            <pc:sldMk cId="3324800952" sldId="273"/>
            <ac:spMk id="8" creationId="{FD14B1A4-1887-3255-16B4-CB056B1729D8}"/>
          </ac:spMkLst>
        </pc:spChg>
        <pc:picChg chg="add mod modCrop">
          <ac:chgData name="Fares Makki" userId="d0c14dd2-ce13-49c4-820b-c6a5e60d5a8d" providerId="ADAL" clId="{190E5BF9-DA56-4E89-A802-847FC911DCEB}" dt="2026-02-10T05:27:52.022" v="106" actId="1076"/>
          <ac:picMkLst>
            <pc:docMk/>
            <pc:sldMk cId="3324800952" sldId="273"/>
            <ac:picMk id="3" creationId="{858DA3FF-DFA2-8D7B-C70F-D5079A369E61}"/>
          </ac:picMkLst>
        </pc:picChg>
        <pc:picChg chg="add del mod">
          <ac:chgData name="Fares Makki" userId="d0c14dd2-ce13-49c4-820b-c6a5e60d5a8d" providerId="ADAL" clId="{190E5BF9-DA56-4E89-A802-847FC911DCEB}" dt="2026-02-10T05:26:19.306" v="82" actId="478"/>
          <ac:picMkLst>
            <pc:docMk/>
            <pc:sldMk cId="3324800952" sldId="273"/>
            <ac:picMk id="4" creationId="{F48B8166-C922-7DBB-4172-11BA05559192}"/>
          </ac:picMkLst>
        </pc:picChg>
        <pc:picChg chg="add mod modCrop">
          <ac:chgData name="Fares Makki" userId="d0c14dd2-ce13-49c4-820b-c6a5e60d5a8d" providerId="ADAL" clId="{190E5BF9-DA56-4E89-A802-847FC911DCEB}" dt="2026-02-10T05:27:49.305" v="105" actId="1076"/>
          <ac:picMkLst>
            <pc:docMk/>
            <pc:sldMk cId="3324800952" sldId="273"/>
            <ac:picMk id="5" creationId="{4524F632-5219-60E9-D40E-F1183CADE6CD}"/>
          </ac:picMkLst>
        </pc:picChg>
      </pc:sldChg>
      <pc:sldChg chg="addSp delSp modSp mod">
        <pc:chgData name="Fares Makki" userId="d0c14dd2-ce13-49c4-820b-c6a5e60d5a8d" providerId="ADAL" clId="{190E5BF9-DA56-4E89-A802-847FC911DCEB}" dt="2026-02-10T05:28:50.549" v="122" actId="1076"/>
        <pc:sldMkLst>
          <pc:docMk/>
          <pc:sldMk cId="4065963145" sldId="274"/>
        </pc:sldMkLst>
        <pc:spChg chg="del">
          <ac:chgData name="Fares Makki" userId="d0c14dd2-ce13-49c4-820b-c6a5e60d5a8d" providerId="ADAL" clId="{190E5BF9-DA56-4E89-A802-847FC911DCEB}" dt="2026-02-10T05:28:18.357" v="112"/>
          <ac:spMkLst>
            <pc:docMk/>
            <pc:sldMk cId="4065963145" sldId="274"/>
            <ac:spMk id="3" creationId="{0100D31B-6FA5-7DB2-8C4D-5271A04985B8}"/>
          </ac:spMkLst>
        </pc:spChg>
        <pc:picChg chg="add mod modCrop">
          <ac:chgData name="Fares Makki" userId="d0c14dd2-ce13-49c4-820b-c6a5e60d5a8d" providerId="ADAL" clId="{190E5BF9-DA56-4E89-A802-847FC911DCEB}" dt="2026-02-10T05:28:50.549" v="122" actId="1076"/>
          <ac:picMkLst>
            <pc:docMk/>
            <pc:sldMk cId="4065963145" sldId="274"/>
            <ac:picMk id="5" creationId="{A13EDBA4-3DCB-F67E-FF75-00F7CC1FC55C}"/>
          </ac:picMkLst>
        </pc:picChg>
      </pc:sldChg>
      <pc:sldChg chg="addSp delSp modSp new mod">
        <pc:chgData name="Fares Makki" userId="d0c14dd2-ce13-49c4-820b-c6a5e60d5a8d" providerId="ADAL" clId="{190E5BF9-DA56-4E89-A802-847FC911DCEB}" dt="2026-02-10T05:23:16.334" v="53" actId="1076"/>
        <pc:sldMkLst>
          <pc:docMk/>
          <pc:sldMk cId="3148811743" sldId="277"/>
        </pc:sldMkLst>
        <pc:spChg chg="del">
          <ac:chgData name="Fares Makki" userId="d0c14dd2-ce13-49c4-820b-c6a5e60d5a8d" providerId="ADAL" clId="{190E5BF9-DA56-4E89-A802-847FC911DCEB}" dt="2026-02-10T05:22:38.318" v="43"/>
          <ac:spMkLst>
            <pc:docMk/>
            <pc:sldMk cId="3148811743" sldId="277"/>
            <ac:spMk id="3" creationId="{105A34B9-9709-CF0B-A152-CD4604F6A640}"/>
          </ac:spMkLst>
        </pc:spChg>
        <pc:picChg chg="add mod modCrop">
          <ac:chgData name="Fares Makki" userId="d0c14dd2-ce13-49c4-820b-c6a5e60d5a8d" providerId="ADAL" clId="{190E5BF9-DA56-4E89-A802-847FC911DCEB}" dt="2026-02-10T05:23:16.334" v="53" actId="1076"/>
          <ac:picMkLst>
            <pc:docMk/>
            <pc:sldMk cId="3148811743" sldId="277"/>
            <ac:picMk id="5" creationId="{034E4493-FBE0-F6C7-489E-FA356EAC55B9}"/>
          </ac:picMkLst>
        </pc:picChg>
      </pc:sldChg>
      <pc:sldChg chg="addSp delSp modSp new del mod">
        <pc:chgData name="Fares Makki" userId="d0c14dd2-ce13-49c4-820b-c6a5e60d5a8d" providerId="ADAL" clId="{190E5BF9-DA56-4E89-A802-847FC911DCEB}" dt="2026-02-10T05:22:06.377" v="41" actId="47"/>
        <pc:sldMkLst>
          <pc:docMk/>
          <pc:sldMk cId="3466493729" sldId="277"/>
        </pc:sldMkLst>
        <pc:spChg chg="del">
          <ac:chgData name="Fares Makki" userId="d0c14dd2-ce13-49c4-820b-c6a5e60d5a8d" providerId="ADAL" clId="{190E5BF9-DA56-4E89-A802-847FC911DCEB}" dt="2026-02-10T05:20:54.429" v="26"/>
          <ac:spMkLst>
            <pc:docMk/>
            <pc:sldMk cId="3466493729" sldId="277"/>
            <ac:spMk id="3" creationId="{9E0879D7-56B1-AB94-BE04-8DAEAD4A8C9A}"/>
          </ac:spMkLst>
        </pc:spChg>
        <pc:picChg chg="add mod modCrop">
          <ac:chgData name="Fares Makki" userId="d0c14dd2-ce13-49c4-820b-c6a5e60d5a8d" providerId="ADAL" clId="{190E5BF9-DA56-4E89-A802-847FC911DCEB}" dt="2026-02-10T05:21:54.515" v="38" actId="14100"/>
          <ac:picMkLst>
            <pc:docMk/>
            <pc:sldMk cId="3466493729" sldId="277"/>
            <ac:picMk id="5" creationId="{127A5F02-92B3-E9BE-EDDC-0D91B43C7A5A}"/>
          </ac:picMkLst>
        </pc:picChg>
      </pc:sldChg>
      <pc:sldChg chg="addSp delSp modSp new mod">
        <pc:chgData name="Fares Makki" userId="d0c14dd2-ce13-49c4-820b-c6a5e60d5a8d" providerId="ADAL" clId="{190E5BF9-DA56-4E89-A802-847FC911DCEB}" dt="2026-02-10T05:24:58.640" v="67" actId="1076"/>
        <pc:sldMkLst>
          <pc:docMk/>
          <pc:sldMk cId="539226400" sldId="278"/>
        </pc:sldMkLst>
        <pc:spChg chg="del">
          <ac:chgData name="Fares Makki" userId="d0c14dd2-ce13-49c4-820b-c6a5e60d5a8d" providerId="ADAL" clId="{190E5BF9-DA56-4E89-A802-847FC911DCEB}" dt="2026-02-10T05:23:31.346" v="55"/>
          <ac:spMkLst>
            <pc:docMk/>
            <pc:sldMk cId="539226400" sldId="278"/>
            <ac:spMk id="3" creationId="{2BB83CDE-5151-BDEF-F88E-2F519E143D4A}"/>
          </ac:spMkLst>
        </pc:spChg>
        <pc:picChg chg="add mod modCrop">
          <ac:chgData name="Fares Makki" userId="d0c14dd2-ce13-49c4-820b-c6a5e60d5a8d" providerId="ADAL" clId="{190E5BF9-DA56-4E89-A802-847FC911DCEB}" dt="2026-02-10T05:24:58.640" v="67" actId="1076"/>
          <ac:picMkLst>
            <pc:docMk/>
            <pc:sldMk cId="539226400" sldId="278"/>
            <ac:picMk id="5" creationId="{EF590053-A4CE-560B-8F1F-11D9FAA444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95E1E-25ED-467D-83C0-431E2FCB5595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EF50A-D681-450A-BCFC-37E9A23B79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8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Visa Ex) A – B (elektroner flyttar sig till B)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EF50A-D681-450A-BCFC-37E9A23B79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79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Ex) förestring (generellt) </a:t>
            </a:r>
          </a:p>
          <a:p>
            <a:r>
              <a:rPr lang="sv-SE" dirty="0"/>
              <a:t>Hydrolys är samma reaktionsmekanism eftersom de är i jämvikt. Kan förskjuta jämvikten med olika koncentrationer av antingen reaktanter eller produkter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EF50A-D681-450A-BCFC-37E9A23B793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37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Scenario 3: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Halvspets på pilen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Bildas två radikaler som är mycket reaktiva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Kortlivade mellanprodukter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EF50A-D681-450A-BCFC-37E9A23B79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82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EF50A-D681-450A-BCFC-37E9A23B793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63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Ex1) Väteklorid + vatten i jämvikt med oxoniumjon och </a:t>
            </a:r>
            <a:r>
              <a:rPr lang="sv-SE" dirty="0" err="1"/>
              <a:t>kloridjon</a:t>
            </a:r>
            <a:r>
              <a:rPr lang="sv-SE" dirty="0"/>
              <a:t> </a:t>
            </a:r>
          </a:p>
          <a:p>
            <a:r>
              <a:rPr lang="sv-SE" dirty="0"/>
              <a:t>Ex2) ammoniak + vatten i jämvikt med </a:t>
            </a:r>
            <a:r>
              <a:rPr lang="sv-SE" dirty="0" err="1"/>
              <a:t>ammoniumjon</a:t>
            </a:r>
            <a:r>
              <a:rPr lang="sv-SE" dirty="0"/>
              <a:t> och hydroxidjon </a:t>
            </a:r>
          </a:p>
          <a:p>
            <a:endParaRPr lang="sv-SE" dirty="0"/>
          </a:p>
          <a:p>
            <a:r>
              <a:rPr lang="sv-SE" b="1" i="1" dirty="0"/>
              <a:t>Nukleofil attack</a:t>
            </a:r>
            <a:r>
              <a:rPr lang="sv-SE" dirty="0"/>
              <a:t> på elektrofilen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EF50A-D681-450A-BCFC-37E9A23B793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175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Två steg: </a:t>
            </a:r>
          </a:p>
          <a:p>
            <a:pPr marL="228600" indent="-228600">
              <a:buAutoNum type="arabicPeriod"/>
            </a:pPr>
            <a:r>
              <a:rPr lang="sv-SE" dirty="0"/>
              <a:t>Nukleofil attack av väteatomen från väteklorid till dubbelbindning som bildas karbokatjon </a:t>
            </a:r>
          </a:p>
          <a:p>
            <a:pPr marL="228600" indent="-228600">
              <a:buAutoNum type="arabicPeriod"/>
            </a:pPr>
            <a:r>
              <a:rPr lang="sv-SE" dirty="0"/>
              <a:t>Kloridjonens elektronpar attackerar karbokatjon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EF50A-D681-450A-BCFC-37E9A23B793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428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Katalysator är en syra </a:t>
            </a:r>
          </a:p>
          <a:p>
            <a:r>
              <a:rPr lang="sv-SE" dirty="0"/>
              <a:t>Steg 1: syra </a:t>
            </a:r>
            <a:r>
              <a:rPr lang="sv-SE" dirty="0" err="1"/>
              <a:t>protolyseras</a:t>
            </a:r>
            <a:r>
              <a:rPr lang="sv-SE" dirty="0"/>
              <a:t> och bildas oxoniumjoner </a:t>
            </a:r>
          </a:p>
          <a:p>
            <a:r>
              <a:rPr lang="sv-SE" dirty="0"/>
              <a:t>Steg 2: eten reagerar med en proton i oxoniumjon</a:t>
            </a:r>
          </a:p>
          <a:p>
            <a:r>
              <a:rPr lang="sv-SE" dirty="0"/>
              <a:t>Steg 3: en proton avspjälkas så att en </a:t>
            </a:r>
            <a:r>
              <a:rPr lang="sv-SE" dirty="0" err="1"/>
              <a:t>oxonium</a:t>
            </a:r>
            <a:r>
              <a:rPr lang="sv-SE" dirty="0"/>
              <a:t> </a:t>
            </a:r>
            <a:r>
              <a:rPr lang="sv-SE"/>
              <a:t>bildas igen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EF50A-D681-450A-BCFC-37E9A23B793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17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Sekundär karbokatjon är mer stabil och därför finns i stora mängder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EF50A-D681-450A-BCFC-37E9A23B793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095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baseline="-25000" dirty="0"/>
              <a:t>N</a:t>
            </a:r>
            <a:r>
              <a:rPr lang="sv-SE" baseline="0" dirty="0"/>
              <a:t>2 händer ifrån en 180 vinkel på kolatomen som har funktionell grupp på sig. En av funktionella grupper blir en </a:t>
            </a:r>
            <a:r>
              <a:rPr lang="sv-SE" i="1" baseline="0" dirty="0"/>
              <a:t>lämnade grupp (LG)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EF50A-D681-450A-BCFC-37E9A23B793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9338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Etanol </a:t>
            </a:r>
            <a:r>
              <a:rPr lang="sv-SE" dirty="0">
                <a:sym typeface="Wingdings" panose="05000000000000000000" pitchFamily="2" charset="2"/>
              </a:rPr>
              <a:t> eten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EF50A-D681-450A-BCFC-37E9A23B793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92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DF82-B695-43F5-BC92-6369CB8E7634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4BA-45FB-4F7F-B79C-B2DBF71638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376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DF82-B695-43F5-BC92-6369CB8E7634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4BA-45FB-4F7F-B79C-B2DBF71638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283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DF82-B695-43F5-BC92-6369CB8E7634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4BA-45FB-4F7F-B79C-B2DBF71638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302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DF82-B695-43F5-BC92-6369CB8E7634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4BA-45FB-4F7F-B79C-B2DBF71638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32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DF82-B695-43F5-BC92-6369CB8E7634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4BA-45FB-4F7F-B79C-B2DBF71638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94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DF82-B695-43F5-BC92-6369CB8E7634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4BA-45FB-4F7F-B79C-B2DBF71638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15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DF82-B695-43F5-BC92-6369CB8E7634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4BA-45FB-4F7F-B79C-B2DBF71638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36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DF82-B695-43F5-BC92-6369CB8E7634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4BA-45FB-4F7F-B79C-B2DBF71638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96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DF82-B695-43F5-BC92-6369CB8E7634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4BA-45FB-4F7F-B79C-B2DBF71638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64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DF82-B695-43F5-BC92-6369CB8E7634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4BA-45FB-4F7F-B79C-B2DBF71638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789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DF82-B695-43F5-BC92-6369CB8E7634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E4BA-45FB-4F7F-B79C-B2DBF71638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027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32DF82-B695-43F5-BC92-6369CB8E7634}" type="datetimeFigureOut">
              <a:rPr lang="sv-SE" smtClean="0"/>
              <a:t>2026-02-10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BE4BA-45FB-4F7F-B79C-B2DBF71638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065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0F73E7-6109-5BA5-2E3B-19E0DE119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75A0C8-4415-ED9B-82BF-D638C421D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Reaktionsmekanismer </a:t>
            </a:r>
          </a:p>
        </p:txBody>
      </p:sp>
    </p:spTree>
    <p:extLst>
      <p:ext uri="{BB962C8B-B14F-4D97-AF65-F5344CB8AC3E}">
        <p14:creationId xmlns:p14="http://schemas.microsoft.com/office/powerpoint/2010/main" val="182404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50AD41-78FD-FF88-B701-F61BD085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Reaktionsmekanismer vid Organisk Syntes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42C4DB-8E77-CF75-BAFE-DBE1F7246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Karbokatjon – en organisk jon med positiv laddning på en kolatom 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Primär karbokatjon </a:t>
            </a:r>
          </a:p>
          <a:p>
            <a:pPr marL="914400" lvl="2" indent="0">
              <a:buNone/>
            </a:pPr>
            <a:r>
              <a:rPr lang="sv-SE" dirty="0"/>
              <a:t>– den positiva kolatomen är bunden till endast en annan kolatom </a:t>
            </a:r>
          </a:p>
          <a:p>
            <a:pPr marL="914400" lvl="2" indent="0">
              <a:buNone/>
            </a:pPr>
            <a:endParaRPr lang="sv-SE" dirty="0"/>
          </a:p>
          <a:p>
            <a:pPr lvl="1"/>
            <a:r>
              <a:rPr lang="sv-SE" dirty="0"/>
              <a:t>Sekundär karbokatjon </a:t>
            </a:r>
          </a:p>
          <a:p>
            <a:pPr marL="914400" lvl="2" indent="0">
              <a:buNone/>
            </a:pPr>
            <a:r>
              <a:rPr lang="sv-SE" dirty="0"/>
              <a:t>– den positiva kolatomen är bunden till två andra kolatomer </a:t>
            </a:r>
          </a:p>
          <a:p>
            <a:pPr marL="914400" lvl="2" indent="0">
              <a:buNone/>
            </a:pPr>
            <a:endParaRPr lang="sv-SE" dirty="0"/>
          </a:p>
          <a:p>
            <a:pPr lvl="1"/>
            <a:r>
              <a:rPr lang="sv-SE" dirty="0"/>
              <a:t>Tertiär karbokatjon </a:t>
            </a:r>
          </a:p>
          <a:p>
            <a:pPr marL="914400" lvl="2" indent="0">
              <a:buNone/>
            </a:pPr>
            <a:r>
              <a:rPr lang="sv-SE" dirty="0"/>
              <a:t>– den positiva kolatomen är bunden till tre andra kolatomer</a:t>
            </a:r>
          </a:p>
          <a:p>
            <a:pPr marL="0" indent="0">
              <a:buNone/>
            </a:pPr>
            <a:endParaRPr lang="sv-SE" dirty="0"/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BD9DA8CF-F1E9-4E44-15D7-C2DF73F276F4}"/>
              </a:ext>
            </a:extLst>
          </p:cNvPr>
          <p:cNvCxnSpPr/>
          <p:nvPr/>
        </p:nvCxnSpPr>
        <p:spPr>
          <a:xfrm>
            <a:off x="6473228" y="2254313"/>
            <a:ext cx="237200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3C93DD3-9000-281A-35B3-CCEE4387EC0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360875" y="1578900"/>
            <a:ext cx="1045675" cy="24672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4FB23DBC-4746-9D63-A43A-4EA91E9173C8}"/>
              </a:ext>
            </a:extLst>
          </p:cNvPr>
          <p:cNvSpPr txBox="1"/>
          <p:nvPr/>
        </p:nvSpPr>
        <p:spPr>
          <a:xfrm>
            <a:off x="9406550" y="1394234"/>
            <a:ext cx="1077363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i="1" dirty="0">
                <a:solidFill>
                  <a:srgbClr val="FFFF00"/>
                </a:solidFill>
              </a:rPr>
              <a:t>Elektrofil </a:t>
            </a: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F9462442-6BBB-3905-E743-6CDB5A8B37BD}"/>
              </a:ext>
            </a:extLst>
          </p:cNvPr>
          <p:cNvCxnSpPr>
            <a:cxnSpLocks/>
          </p:cNvCxnSpPr>
          <p:nvPr/>
        </p:nvCxnSpPr>
        <p:spPr>
          <a:xfrm>
            <a:off x="977774" y="2788467"/>
            <a:ext cx="0" cy="276130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173C2646-FB14-622E-C156-1F0F94A8AEA7}"/>
              </a:ext>
            </a:extLst>
          </p:cNvPr>
          <p:cNvSpPr txBox="1"/>
          <p:nvPr/>
        </p:nvSpPr>
        <p:spPr>
          <a:xfrm rot="16200000">
            <a:off x="-169722" y="3768767"/>
            <a:ext cx="1506937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FFFF00"/>
                </a:solidFill>
              </a:rPr>
              <a:t>Stabilitet </a:t>
            </a:r>
          </a:p>
        </p:txBody>
      </p:sp>
    </p:spTree>
    <p:extLst>
      <p:ext uri="{BB962C8B-B14F-4D97-AF65-F5344CB8AC3E}">
        <p14:creationId xmlns:p14="http://schemas.microsoft.com/office/powerpoint/2010/main" val="27520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307F65-DAEF-71F6-8A27-59B59511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Additionsreaktion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9E1862-E751-A362-0A6A-5C09D2CD7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813"/>
            <a:ext cx="10515600" cy="1603375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Alken + vätehalogenider </a:t>
            </a:r>
            <a:r>
              <a:rPr lang="sv-SE" dirty="0">
                <a:sym typeface="Wingdings" panose="05000000000000000000" pitchFamily="2" charset="2"/>
              </a:rPr>
              <a:t> alkylhalogener</a:t>
            </a:r>
          </a:p>
          <a:p>
            <a:pPr marL="0" indent="0">
              <a:buNone/>
            </a:pPr>
            <a:endParaRPr lang="sv-S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Ex) 2-buten + väteklorid  </a:t>
            </a:r>
            <a:endParaRPr lang="sv-SE" dirty="0"/>
          </a:p>
        </p:txBody>
      </p:sp>
      <p:pic>
        <p:nvPicPr>
          <p:cNvPr id="5" name="Bildobjekt 4" descr="En bild som visar text, handskrift, anteckningsbok, papper&#10;&#10;AI-genererat innehåll kan vara felaktigt.">
            <a:extLst>
              <a:ext uri="{FF2B5EF4-FFF2-40B4-BE49-F238E27FC236}">
                <a16:creationId xmlns:a16="http://schemas.microsoft.com/office/drawing/2014/main" id="{334537DE-158E-0E34-1744-580E00A8E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21164" r="66873" b="24403"/>
          <a:stretch>
            <a:fillRect/>
          </a:stretch>
        </p:blipFill>
        <p:spPr>
          <a:xfrm rot="5400000">
            <a:off x="6437951" y="1054557"/>
            <a:ext cx="3864989" cy="75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7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832624-0577-8B50-6F4F-530BF5AA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Additionsreaktion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AFAF7DCD-2297-3A38-026D-3B8D9C47B5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775"/>
                <a:ext cx="10515600" cy="170942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sv-SE" dirty="0"/>
                  <a:t>Alken + vatten </a:t>
                </a:r>
                <a:r>
                  <a:rPr lang="sv-SE" dirty="0">
                    <a:sym typeface="Wingdings" panose="05000000000000000000" pitchFamily="2" charset="2"/>
                  </a:rPr>
                  <a:t> alkohol </a:t>
                </a:r>
              </a:p>
              <a:p>
                <a:pPr marL="0" indent="0">
                  <a:buNone/>
                </a:pPr>
                <a:endParaRPr lang="sv-SE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sv-SE" dirty="0">
                    <a:sym typeface="Wingdings" panose="05000000000000000000" pitchFamily="2" charset="2"/>
                  </a:rPr>
                  <a:t>Ex)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v-SE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eten</m:t>
                    </m:r>
                    <m:r>
                      <a:rPr lang="sv-S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sv-S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𝑣𝑎𝑡𝑡𝑒𝑛</m:t>
                    </m:r>
                    <m:groupChr>
                      <m:groupChrPr>
                        <m:chr m:val="→"/>
                        <m:vertJc m:val="bot"/>
                        <m:ctrlPr>
                          <a:rPr lang="sv-SE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sv-S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𝑎𝑡𝑎𝑙𝑦𝑠𝑎𝑡𝑜𝑟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</m:e>
                    </m:groupChr>
                    <m:r>
                      <m:rPr>
                        <m:sty m:val="p"/>
                      </m:rPr>
                      <a:rPr lang="sv-SE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alkohol</m:t>
                    </m:r>
                    <m:r>
                      <a:rPr lang="sv-SE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sv-SE" dirty="0"/>
              </a:p>
            </p:txBody>
          </p:sp>
        </mc:Choice>
        <mc:Fallback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AFAF7DCD-2297-3A38-026D-3B8D9C47B5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775"/>
                <a:ext cx="10515600" cy="1709427"/>
              </a:xfrm>
              <a:blipFill>
                <a:blip r:embed="rId3"/>
                <a:stretch>
                  <a:fillRect l="-1217" t="-7117" b="-569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dobjekt 3" descr="En bild som visar text, handskrift, anteckningsbok, papper&#10;&#10;AI-genererat innehåll kan vara felaktigt.">
            <a:extLst>
              <a:ext uri="{FF2B5EF4-FFF2-40B4-BE49-F238E27FC236}">
                <a16:creationId xmlns:a16="http://schemas.microsoft.com/office/drawing/2014/main" id="{CE6F79A4-BCC3-509E-4754-914B0D4CD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7" t="2470" r="28795" b="14689"/>
          <a:stretch>
            <a:fillRect/>
          </a:stretch>
        </p:blipFill>
        <p:spPr>
          <a:xfrm rot="5400000">
            <a:off x="4173531" y="1713544"/>
            <a:ext cx="3844938" cy="63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22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328DC1-FD66-B432-734C-C023B72C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Markovnikovs regel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6D7D86-AC9D-B895-762C-A2D3ED9A1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dirty="0"/>
              <a:t>”Vid addition av vätehalogenider eller vatten till osymmetriska </a:t>
            </a:r>
            <a:r>
              <a:rPr lang="sv-SE" dirty="0" err="1"/>
              <a:t>alkener</a:t>
            </a:r>
            <a:r>
              <a:rPr lang="sv-SE" dirty="0"/>
              <a:t>, binds väteatomen till den atom i dubbelbindningen som redan har flest väteatomer bundna till sig”.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Ex) propen + väteklorid </a:t>
            </a:r>
          </a:p>
        </p:txBody>
      </p:sp>
      <p:pic>
        <p:nvPicPr>
          <p:cNvPr id="4" name="Platshållare för innehåll 4" descr="En bild som visar text, handskrift, papper, Pappersprodukt&#10;&#10;AI-genererat innehåll kan vara felaktigt.">
            <a:extLst>
              <a:ext uri="{FF2B5EF4-FFF2-40B4-BE49-F238E27FC236}">
                <a16:creationId xmlns:a16="http://schemas.microsoft.com/office/drawing/2014/main" id="{9F467B58-1127-DF1C-EEC6-901DAB7A8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 t="10090" r="69698" b="16036"/>
          <a:stretch>
            <a:fillRect/>
          </a:stretch>
        </p:blipFill>
        <p:spPr>
          <a:xfrm rot="5400000">
            <a:off x="5213316" y="1969907"/>
            <a:ext cx="2601798" cy="68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3ABD5D-3868-4B39-AB5E-7229E02C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Substitutionsreaktioner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1AC65F-24C7-D577-1BE5-67FDC89D7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baseline="-25000" dirty="0"/>
              <a:t>N</a:t>
            </a:r>
            <a:r>
              <a:rPr lang="sv-SE" dirty="0"/>
              <a:t>1 och S</a:t>
            </a:r>
            <a:r>
              <a:rPr lang="sv-SE" baseline="-25000" dirty="0"/>
              <a:t>N</a:t>
            </a:r>
            <a:r>
              <a:rPr lang="sv-SE" dirty="0"/>
              <a:t>2 </a:t>
            </a:r>
          </a:p>
          <a:p>
            <a:r>
              <a:rPr lang="sv-SE" i="1" u="sng" dirty="0"/>
              <a:t>S</a:t>
            </a:r>
            <a:r>
              <a:rPr lang="sv-SE" dirty="0"/>
              <a:t>ubstitutionsreaktion genom en </a:t>
            </a:r>
            <a:r>
              <a:rPr lang="sv-SE" i="1" u="sng" dirty="0" err="1"/>
              <a:t>n</a:t>
            </a:r>
            <a:r>
              <a:rPr lang="sv-SE" dirty="0" err="1"/>
              <a:t>ukleofil</a:t>
            </a:r>
            <a:r>
              <a:rPr lang="sv-SE" dirty="0"/>
              <a:t> attack, där ett (1) eller (2) ämnens koncentrationer påverkar reaktionshastighet </a:t>
            </a:r>
          </a:p>
          <a:p>
            <a:r>
              <a:rPr lang="sv-SE" dirty="0"/>
              <a:t>S</a:t>
            </a:r>
            <a:r>
              <a:rPr lang="sv-SE" baseline="-25000" dirty="0"/>
              <a:t>N</a:t>
            </a:r>
            <a:r>
              <a:rPr lang="sv-SE" dirty="0"/>
              <a:t>2 händer med primära </a:t>
            </a:r>
            <a:r>
              <a:rPr lang="sv-SE" dirty="0" err="1"/>
              <a:t>alkylhalogener</a:t>
            </a:r>
            <a:r>
              <a:rPr lang="sv-SE" dirty="0"/>
              <a:t>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Ex) 1-kloropropan + vatten i jämvikt med 1-propanol 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5798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103F7-E849-49AE-7DE5-74467922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handskrift, papper, Pappersprodukt&#10;&#10;AI-genererat innehåll kan vara felaktigt.">
            <a:extLst>
              <a:ext uri="{FF2B5EF4-FFF2-40B4-BE49-F238E27FC236}">
                <a16:creationId xmlns:a16="http://schemas.microsoft.com/office/drawing/2014/main" id="{034E4493-FBE0-F6C7-489E-FA356EAC5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5" t="12943" r="35391" b="15735"/>
          <a:stretch>
            <a:fillRect/>
          </a:stretch>
        </p:blipFill>
        <p:spPr>
          <a:xfrm rot="5400000">
            <a:off x="2667000" y="-2106707"/>
            <a:ext cx="6858000" cy="11071413"/>
          </a:xfrm>
        </p:spPr>
      </p:pic>
    </p:spTree>
    <p:extLst>
      <p:ext uri="{BB962C8B-B14F-4D97-AF65-F5344CB8AC3E}">
        <p14:creationId xmlns:p14="http://schemas.microsoft.com/office/powerpoint/2010/main" val="3148811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F80618-76BF-6B3D-85F4-291EB675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Substitutionsreaktion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EDAD7F-9A2B-98B8-28E9-CFE7B7F93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baseline="-25000" dirty="0"/>
              <a:t>N</a:t>
            </a:r>
            <a:r>
              <a:rPr lang="sv-SE" dirty="0"/>
              <a:t>1 händer med tertiär alkylhalogener </a:t>
            </a:r>
          </a:p>
          <a:p>
            <a:r>
              <a:rPr lang="sv-SE" dirty="0"/>
              <a:t>Det är för trångt kring kolatomen på grund av så många alkylgrupper </a:t>
            </a:r>
          </a:p>
          <a:p>
            <a:r>
              <a:rPr lang="sv-SE" dirty="0"/>
              <a:t>Nukleofilen (vatten) kan inte komma åt den tertiära kolatomen från motsatta (180</a:t>
            </a:r>
            <a:r>
              <a:rPr lang="sv-SE" sz="3200" baseline="30000" dirty="0"/>
              <a:t>o</a:t>
            </a:r>
            <a:r>
              <a:rPr lang="sv-SE" sz="3200" dirty="0"/>
              <a:t>) sidan i förhållande till den LG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Ex) 2-kloro-2-metylpropan + vatten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8464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4E0D70-28F9-6350-42FC-2DB9D31C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handskrift, papper, Pappersprodukt&#10;&#10;AI-genererat innehåll kan vara felaktigt.">
            <a:extLst>
              <a:ext uri="{FF2B5EF4-FFF2-40B4-BE49-F238E27FC236}">
                <a16:creationId xmlns:a16="http://schemas.microsoft.com/office/drawing/2014/main" id="{EF590053-A4CE-560B-8F1F-11D9FAA44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1" t="9479" r="6264" b="16312"/>
          <a:stretch>
            <a:fillRect/>
          </a:stretch>
        </p:blipFill>
        <p:spPr>
          <a:xfrm rot="5400000">
            <a:off x="3025591" y="-2669730"/>
            <a:ext cx="6146278" cy="12197460"/>
          </a:xfrm>
        </p:spPr>
      </p:pic>
    </p:spTree>
    <p:extLst>
      <p:ext uri="{BB962C8B-B14F-4D97-AF65-F5344CB8AC3E}">
        <p14:creationId xmlns:p14="http://schemas.microsoft.com/office/powerpoint/2010/main" val="539226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2846940-DA99-668C-F0ED-CEDDA5AF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Eliminationsreaktion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F1C94A7-9639-37C9-5E8B-B3042F098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E2-elimination (1 steg)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F4E707-F0E7-D654-0D0D-26B476F310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Primär alkohol eller alkylhalogen	</a:t>
            </a:r>
          </a:p>
          <a:p>
            <a:r>
              <a:rPr lang="sv-SE" dirty="0"/>
              <a:t>Katalyseras av fosforsyra eller svavelsyra 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6126746-2DB1-661D-C11E-72C5798B5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E1-elimination (2 steg) 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8502AB16-97EE-F9E0-47AA-858E8E5468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/>
              <a:t>Tertiär alkohol eller alkylhalogen </a:t>
            </a:r>
          </a:p>
          <a:p>
            <a:r>
              <a:rPr lang="sv-SE" dirty="0"/>
              <a:t>Katalyseras av fosforsyra eller svavelsyra </a:t>
            </a:r>
          </a:p>
          <a:p>
            <a:r>
              <a:rPr lang="sv-SE" dirty="0"/>
              <a:t>Karbokatjon byggs upp </a:t>
            </a:r>
          </a:p>
          <a:p>
            <a:r>
              <a:rPr lang="sv-SE" dirty="0"/>
              <a:t>Konkurrerar med S</a:t>
            </a:r>
            <a:r>
              <a:rPr lang="sv-SE" baseline="-25000" dirty="0"/>
              <a:t>N</a:t>
            </a:r>
            <a:r>
              <a:rPr lang="sv-SE" dirty="0"/>
              <a:t>1 substitutionsreaktion </a:t>
            </a:r>
          </a:p>
        </p:txBody>
      </p:sp>
    </p:spTree>
    <p:extLst>
      <p:ext uri="{BB962C8B-B14F-4D97-AF65-F5344CB8AC3E}">
        <p14:creationId xmlns:p14="http://schemas.microsoft.com/office/powerpoint/2010/main" val="724399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36162669-011A-B9F7-B837-2DA85DBA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61" y="207389"/>
            <a:ext cx="2234153" cy="641023"/>
          </a:xfrm>
        </p:spPr>
        <p:txBody>
          <a:bodyPr>
            <a:normAutofit fontScale="90000"/>
          </a:bodyPr>
          <a:lstStyle/>
          <a:p>
            <a:r>
              <a:rPr lang="sv-SE" dirty="0"/>
              <a:t>Exempel </a:t>
            </a:r>
          </a:p>
        </p:txBody>
      </p:sp>
      <p:pic>
        <p:nvPicPr>
          <p:cNvPr id="3" name="Platshållare för innehåll 2" descr="En bild som visar text, handskrift&#10;&#10;AI-genererat innehåll kan vara felaktigt.">
            <a:extLst>
              <a:ext uri="{FF2B5EF4-FFF2-40B4-BE49-F238E27FC236}">
                <a16:creationId xmlns:a16="http://schemas.microsoft.com/office/drawing/2014/main" id="{858DA3FF-DFA2-8D7B-C70F-D5079A369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t="9767" r="74171" b="5484"/>
          <a:stretch>
            <a:fillRect/>
          </a:stretch>
        </p:blipFill>
        <p:spPr>
          <a:xfrm rot="5400000">
            <a:off x="5156197" y="-3843874"/>
            <a:ext cx="1879606" cy="11509878"/>
          </a:xfrm>
        </p:spPr>
      </p:pic>
      <p:pic>
        <p:nvPicPr>
          <p:cNvPr id="5" name="Platshållare för innehåll 2" descr="En bild som visar text, handskrift&#10;&#10;AI-genererat innehåll kan vara felaktigt.">
            <a:extLst>
              <a:ext uri="{FF2B5EF4-FFF2-40B4-BE49-F238E27FC236}">
                <a16:creationId xmlns:a16="http://schemas.microsoft.com/office/drawing/2014/main" id="{4524F632-5219-60E9-D40E-F1183CADE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4" t="5485" r="28351" b="13954"/>
          <a:stretch>
            <a:fillRect/>
          </a:stretch>
        </p:blipFill>
        <p:spPr>
          <a:xfrm rot="5400000">
            <a:off x="4111750" y="60159"/>
            <a:ext cx="3968500" cy="96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0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4BD34D-AC24-3A7C-AC07-D09E84B39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70814" cy="4351338"/>
          </a:xfrm>
        </p:spPr>
        <p:txBody>
          <a:bodyPr/>
          <a:lstStyle/>
          <a:p>
            <a:r>
              <a:rPr lang="sv-SE" dirty="0"/>
              <a:t>En reaktion behöver att reaktanterna: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Har en kollision med varandra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Att de kolliderar i rätt riktning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Att kollision har tillräcklig rörelseenergi (aktiveringsenergi) 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I en reaktion: </a:t>
            </a:r>
          </a:p>
          <a:p>
            <a:pPr lvl="1"/>
            <a:r>
              <a:rPr lang="sv-SE" dirty="0"/>
              <a:t>Bindningar i molekylerna bryts ner </a:t>
            </a:r>
          </a:p>
          <a:p>
            <a:pPr lvl="1"/>
            <a:r>
              <a:rPr lang="sv-SE" dirty="0"/>
              <a:t>Nya bindningar bildas upp </a:t>
            </a:r>
          </a:p>
          <a:p>
            <a:pPr lvl="1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F745C2-91B0-EBEC-A6C3-E8401A2C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Intermediärer</a:t>
            </a:r>
            <a:r>
              <a:rPr lang="sv-SE" dirty="0"/>
              <a:t> och aktiverade komplex </a:t>
            </a:r>
          </a:p>
        </p:txBody>
      </p:sp>
      <p:sp>
        <p:nvSpPr>
          <p:cNvPr id="4" name="Höger klammerparentes 3">
            <a:extLst>
              <a:ext uri="{FF2B5EF4-FFF2-40B4-BE49-F238E27FC236}">
                <a16:creationId xmlns:a16="http://schemas.microsoft.com/office/drawing/2014/main" id="{0F726EB8-BD1B-095C-B78A-E17FBA2C97C2}"/>
              </a:ext>
            </a:extLst>
          </p:cNvPr>
          <p:cNvSpPr/>
          <p:nvPr/>
        </p:nvSpPr>
        <p:spPr>
          <a:xfrm>
            <a:off x="6174463" y="4282289"/>
            <a:ext cx="271604" cy="89629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5DCBEE-1591-F975-62DA-2A8F250A695B}"/>
              </a:ext>
            </a:extLst>
          </p:cNvPr>
          <p:cNvSpPr txBox="1"/>
          <p:nvPr/>
        </p:nvSpPr>
        <p:spPr>
          <a:xfrm>
            <a:off x="6753885" y="3991771"/>
            <a:ext cx="3947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Kan ske på flera sätt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Alltid elektronfördelning som förändras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Bara valenselektroner som förflyttas </a:t>
            </a:r>
          </a:p>
        </p:txBody>
      </p:sp>
    </p:spTree>
    <p:extLst>
      <p:ext uri="{BB962C8B-B14F-4D97-AF65-F5344CB8AC3E}">
        <p14:creationId xmlns:p14="http://schemas.microsoft.com/office/powerpoint/2010/main" val="298842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F71C4B-5EE4-F9B5-3B0F-5553A8CA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Kondensationsreaktion </a:t>
            </a:r>
          </a:p>
        </p:txBody>
      </p:sp>
      <p:pic>
        <p:nvPicPr>
          <p:cNvPr id="5" name="Platshållare för innehåll 4" descr="En bild som visar text, handskrift, anteckningsbok, papper&#10;&#10;AI-genererat innehåll kan vara felaktigt.">
            <a:extLst>
              <a:ext uri="{FF2B5EF4-FFF2-40B4-BE49-F238E27FC236}">
                <a16:creationId xmlns:a16="http://schemas.microsoft.com/office/drawing/2014/main" id="{A13EDBA4-3DCB-F67E-FF75-00F7CC1FC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1" t="2907" r="45433" b="18171"/>
          <a:stretch>
            <a:fillRect/>
          </a:stretch>
        </p:blipFill>
        <p:spPr>
          <a:xfrm rot="5400000">
            <a:off x="3373987" y="-780788"/>
            <a:ext cx="5444026" cy="9588562"/>
          </a:xfrm>
        </p:spPr>
      </p:pic>
    </p:spTree>
    <p:extLst>
      <p:ext uri="{BB962C8B-B14F-4D97-AF65-F5344CB8AC3E}">
        <p14:creationId xmlns:p14="http://schemas.microsoft.com/office/powerpoint/2010/main" val="4065963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B7743D-A52E-8FBE-6AFC-4E0C7FE7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Polymerisation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D04868-3B11-D49F-6138-58F305B25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Polymerer är makromolekyler som syntetiseras genom att monomerer binds till varandra </a:t>
            </a:r>
          </a:p>
          <a:p>
            <a:r>
              <a:rPr lang="sv-SE" dirty="0"/>
              <a:t>Sker på två sätt: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Polyadditionsreaktion </a:t>
            </a:r>
          </a:p>
          <a:p>
            <a:pPr marL="1371600" lvl="2" indent="-457200">
              <a:buFont typeface="+mj-lt"/>
              <a:buAutoNum type="arabicPeriod"/>
            </a:pPr>
            <a:r>
              <a:rPr lang="sv-SE" dirty="0"/>
              <a:t>Radikalreaktioner där en första radikal (initiator) börjar en kedjereaktion som fortsätter tills termination (när två radikaler slår tillsammans)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Polykondensationsreaktion </a:t>
            </a:r>
          </a:p>
          <a:p>
            <a:pPr marL="1371600" lvl="2" indent="-457200">
              <a:buFont typeface="+mj-lt"/>
              <a:buAutoNum type="arabicPeriod"/>
            </a:pPr>
            <a:r>
              <a:rPr lang="sv-SE" dirty="0"/>
              <a:t>Stegvis reaktion där funktionella grupper binds tillsammans via en kondensationsreaktion och en vattenmolekyl spjälkas av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488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201C52-ACD7-8DF7-09E2-895D2854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0955B4-DF9F-3FD4-234B-DDE68AC09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s. 209 #11 – 27 </a:t>
            </a:r>
          </a:p>
        </p:txBody>
      </p:sp>
    </p:spTree>
    <p:extLst>
      <p:ext uri="{BB962C8B-B14F-4D97-AF65-F5344CB8AC3E}">
        <p14:creationId xmlns:p14="http://schemas.microsoft.com/office/powerpoint/2010/main" val="213634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4F4B0B-6928-EC75-7D2F-E8CE16345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Reaktionsmekanism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B99A49-1D8B-6762-CBE1-822CE798C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Detaljerad, teoretisk förklaringsmodell som visar elektronförflyttningar </a:t>
            </a:r>
          </a:p>
          <a:p>
            <a:r>
              <a:rPr lang="sv-SE" dirty="0"/>
              <a:t>Elektronpar visas antingen som ett streck (en bindning) eller som prickar </a:t>
            </a:r>
          </a:p>
          <a:p>
            <a:r>
              <a:rPr lang="sv-SE" dirty="0"/>
              <a:t>Förflyttningar visas med böjda pilar som börjar där elektronparet först finns och pekar dit de rör sig till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012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0AA203-57E6-92B8-73EF-05E1A9A1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Heterolys</a:t>
            </a:r>
            <a:r>
              <a:rPr lang="sv-SE" dirty="0"/>
              <a:t> och </a:t>
            </a:r>
            <a:r>
              <a:rPr lang="sv-SE" dirty="0" err="1"/>
              <a:t>homolys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36F416-0BF8-AAA0-1C9E-0047A6AEF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sz="4400" dirty="0"/>
              <a:t>A – B </a:t>
            </a:r>
          </a:p>
          <a:p>
            <a:pPr marL="0" indent="0">
              <a:buNone/>
            </a:pPr>
            <a:r>
              <a:rPr lang="sv-SE" dirty="0"/>
              <a:t>Scenario 1: B är mer elektronegativt än A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Scenario 2: A är mer elektronegativt än B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Scenario 3: Bindning delas mitt av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Höger klammerparentes 3">
            <a:extLst>
              <a:ext uri="{FF2B5EF4-FFF2-40B4-BE49-F238E27FC236}">
                <a16:creationId xmlns:a16="http://schemas.microsoft.com/office/drawing/2014/main" id="{4B21BF86-2ACB-128B-FFEB-7E21B5B800CF}"/>
              </a:ext>
            </a:extLst>
          </p:cNvPr>
          <p:cNvSpPr/>
          <p:nvPr/>
        </p:nvSpPr>
        <p:spPr>
          <a:xfrm>
            <a:off x="7378573" y="2544024"/>
            <a:ext cx="434567" cy="19917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Höger klammerparentes 4">
            <a:extLst>
              <a:ext uri="{FF2B5EF4-FFF2-40B4-BE49-F238E27FC236}">
                <a16:creationId xmlns:a16="http://schemas.microsoft.com/office/drawing/2014/main" id="{49E555E7-6374-3655-9CDF-8C5F420BC29A}"/>
              </a:ext>
            </a:extLst>
          </p:cNvPr>
          <p:cNvSpPr/>
          <p:nvPr/>
        </p:nvSpPr>
        <p:spPr>
          <a:xfrm>
            <a:off x="7378573" y="5549900"/>
            <a:ext cx="434567" cy="6270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60DECFD-FD69-B1ED-033B-3B3710AEE7B4}"/>
              </a:ext>
            </a:extLst>
          </p:cNvPr>
          <p:cNvSpPr txBox="1"/>
          <p:nvPr/>
        </p:nvSpPr>
        <p:spPr>
          <a:xfrm>
            <a:off x="7985157" y="3278295"/>
            <a:ext cx="2399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/>
              <a:t>Heterolys</a:t>
            </a:r>
            <a:r>
              <a:rPr lang="sv-SE" sz="2800" dirty="0"/>
              <a:t>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C6D1FE9-F01F-DF76-2028-2D0AF872C37D}"/>
              </a:ext>
            </a:extLst>
          </p:cNvPr>
          <p:cNvSpPr txBox="1"/>
          <p:nvPr/>
        </p:nvSpPr>
        <p:spPr>
          <a:xfrm>
            <a:off x="7985157" y="5601821"/>
            <a:ext cx="2399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/>
              <a:t>Homolys</a:t>
            </a:r>
            <a:r>
              <a:rPr lang="sv-SE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3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CA4ED3-CE1E-70EF-FD11-D3EE8135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Laddningsfördelning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1A66AC-3CB0-18F3-6344-628F2B3D6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en molekyl kan det finnas atomer som har ett litet elektronöverskott respektive elektronunderskott </a:t>
            </a:r>
          </a:p>
          <a:p>
            <a:r>
              <a:rPr lang="sv-SE" dirty="0"/>
              <a:t>Motsatta laddningar drar tillsammans </a:t>
            </a:r>
          </a:p>
          <a:p>
            <a:r>
              <a:rPr lang="sv-SE" dirty="0"/>
              <a:t>Dra slutsatser om hur föreningar reagerar med varandra </a:t>
            </a:r>
          </a:p>
        </p:txBody>
      </p:sp>
    </p:spTree>
    <p:extLst>
      <p:ext uri="{BB962C8B-B14F-4D97-AF65-F5344CB8AC3E}">
        <p14:creationId xmlns:p14="http://schemas.microsoft.com/office/powerpoint/2010/main" val="29341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16C4C7-93A8-6B6E-6BE7-D6B50FF1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Laddningsfördelning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8DD2E8-53B1-4680-8E6F-4149EB1EE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/>
              <a:t>Elektrofil 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”tycker om” elektroner; </a:t>
            </a:r>
          </a:p>
          <a:p>
            <a:pPr lvl="1"/>
            <a:r>
              <a:rPr lang="sv-SE" dirty="0"/>
              <a:t>har låg elektrontäthet; </a:t>
            </a:r>
          </a:p>
          <a:p>
            <a:pPr lvl="1"/>
            <a:r>
              <a:rPr lang="sv-SE" dirty="0"/>
              <a:t>positiv laddad jon eller en molekyl med elektronunderskott i en del av molekylen;</a:t>
            </a:r>
          </a:p>
          <a:p>
            <a:pPr lvl="1"/>
            <a:r>
              <a:rPr lang="sv-SE" dirty="0"/>
              <a:t>Kan ta emot elektroner för att bilda nya kovalenta bindningar  </a:t>
            </a:r>
          </a:p>
          <a:p>
            <a:r>
              <a:rPr lang="sv-SE" i="1" dirty="0"/>
              <a:t>Nukleofil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har elektronöverskott eller hög elektrontäthet; </a:t>
            </a:r>
          </a:p>
          <a:p>
            <a:pPr lvl="1"/>
            <a:r>
              <a:rPr lang="sv-SE" dirty="0"/>
              <a:t>negativ laddad jon eller fler fria elektronpar;</a:t>
            </a:r>
          </a:p>
          <a:p>
            <a:pPr lvl="1"/>
            <a:r>
              <a:rPr lang="sv-SE" dirty="0"/>
              <a:t>”vill” ge bort elektroner för att bilda nya kovalenta bindningar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859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370BE0-FFDF-CEAA-753A-CCC58A9D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Exemplar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B9DB46-4BD4-5A73-E9FA-4B42B37D2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50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6D37E1-487A-0015-F63A-0994B6AC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Nukleofilers och Elektrofilers styrka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D8486E-9FF7-F874-9425-5350D6989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Styrkan av att ta emot eller avge elektroner beror på:  </a:t>
            </a:r>
          </a:p>
          <a:p>
            <a:r>
              <a:rPr lang="sv-SE" dirty="0"/>
              <a:t>Elektronfördelning </a:t>
            </a:r>
          </a:p>
          <a:p>
            <a:pPr lvl="1"/>
            <a:r>
              <a:rPr lang="sv-SE" dirty="0"/>
              <a:t>En negativt laddad nukleofil är oftast starkare än en oladdad nukleofil </a:t>
            </a:r>
          </a:p>
          <a:p>
            <a:r>
              <a:rPr lang="sv-SE" dirty="0"/>
              <a:t>Lösningsmedel </a:t>
            </a:r>
          </a:p>
          <a:p>
            <a:pPr lvl="1"/>
            <a:r>
              <a:rPr lang="sv-SE" dirty="0"/>
              <a:t>Opolära lösningsmedel funkar icke bra för varken nukleofiler eller elektrofiler </a:t>
            </a:r>
          </a:p>
          <a:p>
            <a:pPr lvl="1"/>
            <a:r>
              <a:rPr lang="sv-SE" dirty="0"/>
              <a:t>Polära lösningsmedlen kan vara </a:t>
            </a:r>
            <a:r>
              <a:rPr lang="sv-SE" i="1" dirty="0" err="1"/>
              <a:t>protiskt</a:t>
            </a:r>
            <a:r>
              <a:rPr lang="sv-SE" i="1" dirty="0"/>
              <a:t> </a:t>
            </a:r>
            <a:r>
              <a:rPr lang="sv-SE" dirty="0"/>
              <a:t>eller </a:t>
            </a:r>
            <a:r>
              <a:rPr lang="sv-SE" i="1" dirty="0" err="1"/>
              <a:t>aprotiskt</a:t>
            </a:r>
            <a:r>
              <a:rPr lang="sv-SE" i="1" dirty="0"/>
              <a:t> </a:t>
            </a:r>
            <a:endParaRPr lang="sv-SE" dirty="0"/>
          </a:p>
          <a:p>
            <a:pPr lvl="2"/>
            <a:r>
              <a:rPr lang="sv-SE" dirty="0" err="1"/>
              <a:t>Protiskt</a:t>
            </a:r>
            <a:r>
              <a:rPr lang="sv-SE" dirty="0"/>
              <a:t> polära lösningsmedel har polära grupper med väteatomer och kan skapa vätebindningar </a:t>
            </a:r>
          </a:p>
          <a:p>
            <a:pPr lvl="2"/>
            <a:r>
              <a:rPr lang="sv-SE" dirty="0" err="1"/>
              <a:t>Aprotiskt</a:t>
            </a:r>
            <a:r>
              <a:rPr lang="sv-SE" dirty="0"/>
              <a:t> polära lösningsmedel kan skapa bara dipol-dipolbindningar </a:t>
            </a:r>
          </a:p>
        </p:txBody>
      </p:sp>
    </p:spTree>
    <p:extLst>
      <p:ext uri="{BB962C8B-B14F-4D97-AF65-F5344CB8AC3E}">
        <p14:creationId xmlns:p14="http://schemas.microsoft.com/office/powerpoint/2010/main" val="270777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FF0905-F042-124D-F267-C744EF34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84B156-EEC1-DD54-DA17-5FC48398A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s. 208 #1 – 10 </a:t>
            </a:r>
          </a:p>
        </p:txBody>
      </p:sp>
    </p:spTree>
    <p:extLst>
      <p:ext uri="{BB962C8B-B14F-4D97-AF65-F5344CB8AC3E}">
        <p14:creationId xmlns:p14="http://schemas.microsoft.com/office/powerpoint/2010/main" val="3860903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1311</TotalTime>
  <Words>773</Words>
  <Application>Microsoft Office PowerPoint</Application>
  <PresentationFormat>Bredbild</PresentationFormat>
  <Paragraphs>143</Paragraphs>
  <Slides>22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Cambria Math</vt:lpstr>
      <vt:lpstr>Wingdings</vt:lpstr>
      <vt:lpstr>Office Theme</vt:lpstr>
      <vt:lpstr>Kemi 2</vt:lpstr>
      <vt:lpstr>Intermediärer och aktiverade komplex </vt:lpstr>
      <vt:lpstr>Reaktionsmekanism</vt:lpstr>
      <vt:lpstr>Heterolys och homolys </vt:lpstr>
      <vt:lpstr>Laddningsfördelning </vt:lpstr>
      <vt:lpstr>Laddningsfördelning </vt:lpstr>
      <vt:lpstr>Exemplar </vt:lpstr>
      <vt:lpstr>Nukleofilers och Elektrofilers styrka </vt:lpstr>
      <vt:lpstr>Övningar </vt:lpstr>
      <vt:lpstr>Reaktionsmekanismer vid Organisk Syntes </vt:lpstr>
      <vt:lpstr>Additionsreaktion </vt:lpstr>
      <vt:lpstr>Additionsreaktion </vt:lpstr>
      <vt:lpstr>Markovnikovs regel </vt:lpstr>
      <vt:lpstr>Substitutionsreaktioner </vt:lpstr>
      <vt:lpstr>PowerPoint-presentation</vt:lpstr>
      <vt:lpstr>Substitutionsreaktion </vt:lpstr>
      <vt:lpstr>PowerPoint-presentation</vt:lpstr>
      <vt:lpstr>Eliminationsreaktion </vt:lpstr>
      <vt:lpstr>Exempel </vt:lpstr>
      <vt:lpstr>Kondensationsreaktion </vt:lpstr>
      <vt:lpstr>Polymerisation </vt:lpstr>
      <vt:lpstr>Övningar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2024-10-28T11:50:04Z</dcterms:created>
  <dcterms:modified xsi:type="dcterms:W3CDTF">2026-02-10T05:28:59Z</dcterms:modified>
</cp:coreProperties>
</file>